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440" r:id="rId2"/>
    <p:sldId id="2458" r:id="rId3"/>
    <p:sldId id="2510" r:id="rId4"/>
    <p:sldId id="2463" r:id="rId5"/>
    <p:sldId id="2472" r:id="rId6"/>
    <p:sldId id="2473" r:id="rId7"/>
    <p:sldId id="2475" r:id="rId8"/>
    <p:sldId id="2457" r:id="rId9"/>
    <p:sldId id="2580" r:id="rId10"/>
    <p:sldId id="2564" r:id="rId11"/>
    <p:sldId id="2587" r:id="rId12"/>
    <p:sldId id="2563" r:id="rId13"/>
    <p:sldId id="2562" r:id="rId14"/>
    <p:sldId id="2565" r:id="rId15"/>
    <p:sldId id="2588" r:id="rId16"/>
    <p:sldId id="2566" r:id="rId17"/>
    <p:sldId id="2511" r:id="rId18"/>
    <p:sldId id="2590" r:id="rId19"/>
    <p:sldId id="2591" r:id="rId20"/>
    <p:sldId id="2589" r:id="rId21"/>
    <p:sldId id="2592" r:id="rId22"/>
    <p:sldId id="2594" r:id="rId23"/>
    <p:sldId id="2593" r:id="rId24"/>
    <p:sldId id="2567" r:id="rId25"/>
    <p:sldId id="2595" r:id="rId26"/>
    <p:sldId id="2596" r:id="rId27"/>
    <p:sldId id="2568" r:id="rId28"/>
    <p:sldId id="2597" r:id="rId29"/>
    <p:sldId id="2598" r:id="rId30"/>
    <p:sldId id="2600" r:id="rId31"/>
    <p:sldId id="2599" r:id="rId32"/>
    <p:sldId id="2601" r:id="rId33"/>
    <p:sldId id="2602" r:id="rId34"/>
    <p:sldId id="2603" r:id="rId35"/>
    <p:sldId id="2604" r:id="rId36"/>
    <p:sldId id="2605" r:id="rId37"/>
    <p:sldId id="2606" r:id="rId38"/>
    <p:sldId id="2607" r:id="rId39"/>
    <p:sldId id="2608" r:id="rId40"/>
    <p:sldId id="2609" r:id="rId41"/>
    <p:sldId id="2569" r:id="rId42"/>
    <p:sldId id="2610" r:id="rId43"/>
    <p:sldId id="2611" r:id="rId44"/>
    <p:sldId id="2612" r:id="rId45"/>
    <p:sldId id="2613" r:id="rId46"/>
    <p:sldId id="2614" r:id="rId47"/>
    <p:sldId id="2615" r:id="rId48"/>
    <p:sldId id="2616" r:id="rId49"/>
    <p:sldId id="2617" r:id="rId50"/>
    <p:sldId id="2618" r:id="rId51"/>
    <p:sldId id="2619" r:id="rId52"/>
    <p:sldId id="2620" r:id="rId53"/>
    <p:sldId id="2621" r:id="rId54"/>
    <p:sldId id="2622" r:id="rId55"/>
    <p:sldId id="2623" r:id="rId56"/>
    <p:sldId id="2624" r:id="rId57"/>
    <p:sldId id="2625" r:id="rId58"/>
    <p:sldId id="2626" r:id="rId59"/>
    <p:sldId id="2627" r:id="rId60"/>
    <p:sldId id="2628" r:id="rId61"/>
    <p:sldId id="2502" r:id="rId6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54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pos="767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C5CF"/>
    <a:srgbClr val="71DEB0"/>
    <a:srgbClr val="35D6AA"/>
    <a:srgbClr val="03CFD9"/>
    <a:srgbClr val="00DDE8"/>
    <a:srgbClr val="9C4392"/>
    <a:srgbClr val="F8B600"/>
    <a:srgbClr val="009CDB"/>
    <a:srgbClr val="01C0DA"/>
    <a:srgbClr val="00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AAC50-8963-2941-9510-32D7F259E29B}" v="188" dt="2022-04-19T14:33:09.768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3" autoAdjust="0"/>
    <p:restoredTop sz="96197" autoAdjust="0"/>
  </p:normalViewPr>
  <p:slideViewPr>
    <p:cSldViewPr snapToGrid="0" snapToObjects="1">
      <p:cViewPr varScale="1">
        <p:scale>
          <a:sx n="47" d="100"/>
          <a:sy n="47" d="100"/>
        </p:scale>
        <p:origin x="248" y="752"/>
      </p:cViewPr>
      <p:guideLst>
        <p:guide orient="horz" pos="8136"/>
        <p:guide pos="14254"/>
        <p:guide pos="1078"/>
        <p:guide orient="horz" pos="504"/>
        <p:guide pos="7678"/>
        <p:guide orient="horz"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1pPr>
    <a:lvl2pPr marL="914217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2pPr>
    <a:lvl3pPr marL="1828434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3pPr>
    <a:lvl4pPr marL="2742651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4pPr>
    <a:lvl5pPr marL="3656868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8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De nombreux entreprises et distributeurs choisissent de ne pas l’afficher, mais les valeurs nutritionnelles sont obligatoires. Par un simple scan du code-barre d'un produit sans nutri-score apposé, l'application devra prédire son nutri-score. </a:t>
            </a:r>
            <a:endParaRPr lang="en-US" b="1" dirty="0">
              <a:latin typeface="Open Sans Semibold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6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-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65933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eti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12617587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71"/>
          </p:nvPr>
        </p:nvSpPr>
        <p:spPr>
          <a:xfrm>
            <a:off x="15116224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4809684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7308321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77"/>
          </p:nvPr>
        </p:nvSpPr>
        <p:spPr>
          <a:xfrm>
            <a:off x="9826138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72"/>
          </p:nvPr>
        </p:nvSpPr>
        <p:spPr>
          <a:xfrm>
            <a:off x="4809684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73"/>
          </p:nvPr>
        </p:nvSpPr>
        <p:spPr>
          <a:xfrm>
            <a:off x="7308321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74"/>
          </p:nvPr>
        </p:nvSpPr>
        <p:spPr>
          <a:xfrm>
            <a:off x="9826138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78"/>
          </p:nvPr>
        </p:nvSpPr>
        <p:spPr>
          <a:xfrm>
            <a:off x="17634041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79"/>
          </p:nvPr>
        </p:nvSpPr>
        <p:spPr>
          <a:xfrm>
            <a:off x="17495642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13310578" y="8018642"/>
            <a:ext cx="3428704" cy="342870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99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65"/>
          </p:nvPr>
        </p:nvSpPr>
        <p:spPr>
          <a:xfrm>
            <a:off x="8153903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66"/>
          </p:nvPr>
        </p:nvSpPr>
        <p:spPr>
          <a:xfrm>
            <a:off x="12858832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67"/>
          </p:nvPr>
        </p:nvSpPr>
        <p:spPr>
          <a:xfrm>
            <a:off x="17567474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8"/>
          </p:nvPr>
        </p:nvSpPr>
        <p:spPr>
          <a:xfrm>
            <a:off x="3445261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8153903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12858832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63"/>
          </p:nvPr>
        </p:nvSpPr>
        <p:spPr>
          <a:xfrm>
            <a:off x="17567474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64"/>
          </p:nvPr>
        </p:nvSpPr>
        <p:spPr>
          <a:xfrm>
            <a:off x="3445261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0183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812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56887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276729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1796571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237045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90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24377651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8207296" y="0"/>
            <a:ext cx="16170352" cy="13716000"/>
          </a:xfrm>
          <a:custGeom>
            <a:avLst/>
            <a:gdLst>
              <a:gd name="connsiteX0" fmla="*/ 0 w 16170352"/>
              <a:gd name="connsiteY0" fmla="*/ 0 h 13716000"/>
              <a:gd name="connsiteX1" fmla="*/ 7097554 w 16170352"/>
              <a:gd name="connsiteY1" fmla="*/ 0 h 13716000"/>
              <a:gd name="connsiteX2" fmla="*/ 7194481 w 16170352"/>
              <a:gd name="connsiteY2" fmla="*/ 0 h 13716000"/>
              <a:gd name="connsiteX3" fmla="*/ 16170352 w 16170352"/>
              <a:gd name="connsiteY3" fmla="*/ 0 h 13716000"/>
              <a:gd name="connsiteX4" fmla="*/ 16170352 w 16170352"/>
              <a:gd name="connsiteY4" fmla="*/ 13716000 h 13716000"/>
              <a:gd name="connsiteX5" fmla="*/ 14195106 w 16170352"/>
              <a:gd name="connsiteY5" fmla="*/ 13716000 h 13716000"/>
              <a:gd name="connsiteX6" fmla="*/ 7097554 w 16170352"/>
              <a:gd name="connsiteY6" fmla="*/ 13716000 h 13716000"/>
              <a:gd name="connsiteX7" fmla="*/ 7000628 w 16170352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70352" h="13716000">
                <a:moveTo>
                  <a:pt x="0" y="0"/>
                </a:moveTo>
                <a:lnTo>
                  <a:pt x="7097554" y="0"/>
                </a:lnTo>
                <a:lnTo>
                  <a:pt x="7194481" y="0"/>
                </a:lnTo>
                <a:lnTo>
                  <a:pt x="16170352" y="0"/>
                </a:lnTo>
                <a:lnTo>
                  <a:pt x="16170352" y="13716000"/>
                </a:lnTo>
                <a:lnTo>
                  <a:pt x="14195106" y="13716000"/>
                </a:lnTo>
                <a:lnTo>
                  <a:pt x="7097554" y="13716000"/>
                </a:lnTo>
                <a:lnTo>
                  <a:pt x="7000628" y="1371600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13678" y="1070517"/>
            <a:ext cx="4861932" cy="10259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5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273560" y="0"/>
            <a:ext cx="1010408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08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2188826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73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0" y="6969006"/>
            <a:ext cx="24377649" cy="674699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130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746272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5842314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38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430255" y="3385923"/>
            <a:ext cx="4677605" cy="82139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374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3590695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831920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6073145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344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97203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5983877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34568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648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2543673" y="10255450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2543673" y="4840888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2543673" y="7548169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407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813767" y="12401229"/>
            <a:ext cx="8807512" cy="877091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>
              <a:lnSpc>
                <a:spcPts val="2730"/>
              </a:lnSpc>
            </a:pPr>
            <a:r>
              <a:rPr lang="id-ID" sz="2200" b="0" i="0" spc="100" baseline="0" dirty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www.companyname.com</a:t>
            </a:r>
          </a:p>
          <a:p>
            <a:pPr algn="ctr">
              <a:lnSpc>
                <a:spcPts val="2730"/>
              </a:lnSpc>
            </a:pPr>
            <a:r>
              <a:rPr lang="en-US" sz="1700" b="0" i="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© 2016 Startup theme. All Rights Reserved. </a:t>
            </a:r>
            <a:endParaRPr lang="id-ID" sz="1700" b="0" i="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92621" y="972829"/>
            <a:ext cx="822960" cy="82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48903" y="1100415"/>
            <a:ext cx="888630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‹N°›</a:t>
            </a:fld>
            <a:r>
              <a:rPr lang="id-ID" sz="2200" b="1" i="0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69" r:id="rId2"/>
    <p:sldLayoutId id="2147484173" r:id="rId3"/>
    <p:sldLayoutId id="2147484171" r:id="rId4"/>
    <p:sldLayoutId id="2147484174" r:id="rId5"/>
    <p:sldLayoutId id="2147484183" r:id="rId6"/>
    <p:sldLayoutId id="2147484182" r:id="rId7"/>
    <p:sldLayoutId id="2147484176" r:id="rId8"/>
    <p:sldLayoutId id="2147484179" r:id="rId9"/>
    <p:sldLayoutId id="2147484181" r:id="rId10"/>
    <p:sldLayoutId id="2147484177" r:id="rId11"/>
    <p:sldLayoutId id="2147484175" r:id="rId12"/>
    <p:sldLayoutId id="2147484087" r:id="rId13"/>
    <p:sldLayoutId id="2147484163" r:id="rId14"/>
    <p:sldLayoutId id="2147484172" r:id="rId15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438107/premium-image-football-alphabet-arm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perrin.com/english/2017/01/17/digital-workplace-fragmented-integrated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moyan.net/_detail/python/numpy_logo.svg?id=python:numpy_scipy_matplotlib" TargetMode="External"/><Relationship Id="rId13" Type="http://schemas.openxmlformats.org/officeDocument/2006/relationships/image" Target="../media/image13.jpeg"/><Relationship Id="rId3" Type="http://schemas.openxmlformats.org/officeDocument/2006/relationships/hyperlink" Target="http://api.si.lycee.ecmorlaix.fr/APprentissagePythonJupyter/" TargetMode="External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hyperlink" Target="https://geo-python.github.io/2017/lessons/L5/pandas-overview.html" TargetMode="External"/><Relationship Id="rId10" Type="http://schemas.openxmlformats.org/officeDocument/2006/relationships/hyperlink" Target="http://blog.gelin.ru/2017/06/matplotlib.html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57000">
                <a:schemeClr val="accent4">
                  <a:alpha val="52000"/>
                </a:schemeClr>
              </a:gs>
              <a:gs pos="9000">
                <a:schemeClr val="accent2">
                  <a:alpha val="46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-3176" y="0"/>
            <a:ext cx="24399958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1000"/>
                </a:srgbClr>
              </a:gs>
              <a:gs pos="33000">
                <a:srgbClr val="61BEE8">
                  <a:alpha val="71000"/>
                </a:srgbClr>
              </a:gs>
              <a:gs pos="0">
                <a:srgbClr val="0A6FD0">
                  <a:alpha val="27000"/>
                </a:srgbClr>
              </a:gs>
              <a:gs pos="86000">
                <a:srgbClr val="EEC9F7">
                  <a:alpha val="5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893271" y="7265448"/>
            <a:ext cx="18591121" cy="3491343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4000" spc="600" dirty="0">
              <a:solidFill>
                <a:schemeClr val="bg1">
                  <a:lumMod val="9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fr-FR" sz="4000" spc="600" dirty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Conception d'une application de prédiction du Nutri-score  </a:t>
            </a:r>
          </a:p>
          <a:p>
            <a:r>
              <a:rPr lang="fr-FR" sz="4000" spc="600" dirty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au service de la santé publique</a:t>
            </a:r>
          </a:p>
          <a:p>
            <a:r>
              <a:rPr lang="en-US" sz="4000" spc="600" dirty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 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728548" y="4326895"/>
            <a:ext cx="14920559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/>
            <a:r>
              <a:rPr lang="en-US" sz="13800" b="1" spc="35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Nutri-score</a:t>
            </a:r>
            <a:endParaRPr lang="en-US" sz="13800" b="1" spc="3500" dirty="0">
              <a:solidFill>
                <a:schemeClr val="bg1"/>
              </a:solidFill>
              <a:latin typeface="Open Sans Light" charset="0"/>
              <a:ea typeface="Open Sans" charset="0"/>
              <a:cs typeface="Open Sans Light" charset="0"/>
              <a:sym typeface="Bebas Neue" charset="0"/>
            </a:endParaRPr>
          </a:p>
        </p:txBody>
      </p:sp>
      <p:pic>
        <p:nvPicPr>
          <p:cNvPr id="1028" name="Picture 4" descr="Nutri-Score - Calculez facilement et rapidement les valeurs nutritionnelles  avec Apicbase">
            <a:extLst>
              <a:ext uri="{FF2B5EF4-FFF2-40B4-BE49-F238E27FC236}">
                <a16:creationId xmlns:a16="http://schemas.microsoft.com/office/drawing/2014/main" id="{571BD3AA-F2DB-8561-F559-7D7DF3232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" t="6604" r="3784" b="5832"/>
          <a:stretch/>
        </p:blipFill>
        <p:spPr bwMode="auto">
          <a:xfrm>
            <a:off x="9446269" y="1357042"/>
            <a:ext cx="5485112" cy="29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9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8944667" y="561798"/>
            <a:ext cx="648831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Jeu de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4A8C0C8-075E-3532-B813-3F89C4EEC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20" y="2313633"/>
            <a:ext cx="19497009" cy="104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3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8944667" y="561798"/>
            <a:ext cx="648831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Jeu de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B6FAB31-C817-0906-A87A-7627EE18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00" y="1937572"/>
            <a:ext cx="19918016" cy="112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2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03564" y="5503813"/>
            <a:ext cx="23912945" cy="18032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Qualité et Forme des données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9161" y="1828577"/>
            <a:ext cx="14180998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en-US" sz="12000" b="1" spc="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fr-FR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1644878" y="3705033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8110818" y="561798"/>
            <a:ext cx="815601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Qualité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1054815" y="1860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0FCCAFFA-784B-5B67-ECF5-4255DB4E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889" y="2905990"/>
            <a:ext cx="19177853" cy="99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6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81544" y="1263600"/>
            <a:ext cx="847341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Qualité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7A1249C-3946-2B73-538A-9BCFDBD5A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354" y="2473069"/>
            <a:ext cx="16463446" cy="99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59956" y="1263600"/>
            <a:ext cx="9316589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Forme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nos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4B15C5-D180-6261-EA91-B24489EC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33" y="2785303"/>
            <a:ext cx="21187302" cy="101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6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217566" y="3223947"/>
            <a:ext cx="23912945" cy="1321560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Application Méthode Entonnoir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Définition des variables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Mise en forme des données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Valeurs manquantes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Valeurs Abbrantes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Traitement des valeurs </a:t>
            </a:r>
            <a:r>
              <a:rPr lang="fr-FR" sz="4800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manquates</a:t>
            </a:r>
            <a:endParaRPr lang="fr-FR" sz="48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857250" indent="-857250">
              <a:lnSpc>
                <a:spcPct val="200000"/>
              </a:lnSpc>
              <a:buFontTx/>
              <a:buChar char="-"/>
            </a:pPr>
            <a:endParaRPr lang="fr-FR" sz="48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857250" indent="-857250">
              <a:lnSpc>
                <a:spcPct val="200000"/>
              </a:lnSpc>
              <a:buFontTx/>
              <a:buChar char="-"/>
            </a:pPr>
            <a:endParaRPr lang="fr-FR" sz="60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2813" y="669687"/>
            <a:ext cx="15861650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fr-FR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Nettoyage</a:t>
            </a:r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fr-FR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1056638" y="2870146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6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274157" y="898700"/>
            <a:ext cx="1449230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– Méthode de l’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entonoir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155769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3DE480F7-9D16-8264-D1C0-42BD083F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4" y="2876980"/>
            <a:ext cx="19658804" cy="460511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54F705F-1EF0-30FD-1D2B-04F1E7242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836" y="7934893"/>
            <a:ext cx="20095978" cy="55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9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274157" y="898700"/>
            <a:ext cx="1449230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– Méthode de l’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entonoir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155769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3FEC2964-8547-40F5-260C-FCE5E43C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568" y="2903221"/>
            <a:ext cx="17911362" cy="104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274157" y="898700"/>
            <a:ext cx="1449230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– Méthode de l’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entonoir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155769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CB6D29CD-6063-F918-C33A-8182882A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2" y="2745163"/>
            <a:ext cx="23143526" cy="893113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CFE8AFB-A562-50F3-B592-1C2BEDAE8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9" b="13509"/>
          <a:stretch/>
        </p:blipFill>
        <p:spPr>
          <a:xfrm>
            <a:off x="1205758" y="11997279"/>
            <a:ext cx="18855193" cy="9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8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4437094" y="8572892"/>
            <a:ext cx="4247894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 err="1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Analyse</a:t>
            </a: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Exploratoire</a:t>
            </a:r>
            <a:endParaRPr lang="en-US" sz="3200" b="1" dirty="0">
              <a:solidFill>
                <a:schemeClr val="tx2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437094" y="3002240"/>
            <a:ext cx="6713697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 err="1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Analyse</a:t>
            </a: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 de la </a:t>
            </a:r>
            <a:r>
              <a:rPr lang="en-US" sz="3200" b="1" dirty="0" err="1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forme</a:t>
            </a: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 des </a:t>
            </a:r>
            <a:r>
              <a:rPr lang="en-US" sz="3200" b="1" dirty="0" err="1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données</a:t>
            </a:r>
            <a:endParaRPr lang="en-US" sz="3200" b="1" dirty="0">
              <a:solidFill>
                <a:schemeClr val="tx2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437094" y="5656953"/>
            <a:ext cx="4645631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Nettoyage</a:t>
            </a: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 de </a:t>
            </a:r>
            <a:r>
              <a:rPr lang="fr-FR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données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04476" y="8630242"/>
            <a:ext cx="3675622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Idée d’application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604476" y="3037247"/>
            <a:ext cx="1627369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Enoncé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04476" y="5873857"/>
            <a:ext cx="1702710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Mission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36738" y="718800"/>
            <a:ext cx="470417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SOMMAIRE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1388795" y="1973257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191785" y="8175992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191785" y="2509716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191785" y="5338392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2903392" y="8045366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903392" y="2379090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2903392" y="5207766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500B33E-B4DD-D783-473E-9A1EC5233887}"/>
              </a:ext>
            </a:extLst>
          </p:cNvPr>
          <p:cNvSpPr txBox="1"/>
          <p:nvPr/>
        </p:nvSpPr>
        <p:spPr>
          <a:xfrm>
            <a:off x="14540911" y="11317667"/>
            <a:ext cx="5907386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 err="1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Modèle</a:t>
            </a: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 de Machine Learning</a:t>
            </a:r>
          </a:p>
        </p:txBody>
      </p:sp>
      <p:sp>
        <p:nvSpPr>
          <p:cNvPr id="26" name="TextBox 48">
            <a:extLst>
              <a:ext uri="{FF2B5EF4-FFF2-40B4-BE49-F238E27FC236}">
                <a16:creationId xmlns:a16="http://schemas.microsoft.com/office/drawing/2014/main" id="{1B87B03D-236C-8A9E-6A7F-53CD9739F3D0}"/>
              </a:ext>
            </a:extLst>
          </p:cNvPr>
          <p:cNvSpPr txBox="1"/>
          <p:nvPr/>
        </p:nvSpPr>
        <p:spPr>
          <a:xfrm>
            <a:off x="3604476" y="11188951"/>
            <a:ext cx="6497100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Presentation du Jeu de </a:t>
            </a:r>
            <a:r>
              <a:rPr lang="en-US" sz="3200" b="1" dirty="0" err="1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données</a:t>
            </a:r>
            <a:endParaRPr lang="en-US" sz="3200" b="1" dirty="0">
              <a:solidFill>
                <a:schemeClr val="tx2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8" name="TextBox 80">
            <a:extLst>
              <a:ext uri="{FF2B5EF4-FFF2-40B4-BE49-F238E27FC236}">
                <a16:creationId xmlns:a16="http://schemas.microsoft.com/office/drawing/2014/main" id="{26099733-0251-4B3A-CDBD-CA6C6336DEA7}"/>
              </a:ext>
            </a:extLst>
          </p:cNvPr>
          <p:cNvSpPr txBox="1"/>
          <p:nvPr/>
        </p:nvSpPr>
        <p:spPr>
          <a:xfrm>
            <a:off x="2223870" y="10734701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29" name="TextBox 83">
            <a:extLst>
              <a:ext uri="{FF2B5EF4-FFF2-40B4-BE49-F238E27FC236}">
                <a16:creationId xmlns:a16="http://schemas.microsoft.com/office/drawing/2014/main" id="{5A714CB2-B483-B1DF-5FCB-165E9C5C91CF}"/>
              </a:ext>
            </a:extLst>
          </p:cNvPr>
          <p:cNvSpPr txBox="1"/>
          <p:nvPr/>
        </p:nvSpPr>
        <p:spPr>
          <a:xfrm>
            <a:off x="12935477" y="10604075"/>
            <a:ext cx="1118256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654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6930910" y="584401"/>
            <a:ext cx="983865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Définition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variables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485698" y="1860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E0A5C086-073F-929C-BAD3-76A9C7EF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001" y="9742753"/>
            <a:ext cx="5655931" cy="314076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1554499-381A-7711-3282-F61DE1900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962" y="2665584"/>
            <a:ext cx="18241725" cy="62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7283250" y="461507"/>
            <a:ext cx="983865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Définition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variables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867589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217E9D33-B6B0-26C8-1F06-DF6D8971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55" y="2510262"/>
            <a:ext cx="19275048" cy="6309990"/>
          </a:xfrm>
          <a:prstGeom prst="rect">
            <a:avLst/>
          </a:prstGeom>
        </p:spPr>
      </p:pic>
      <p:pic>
        <p:nvPicPr>
          <p:cNvPr id="8" name="Picture 4" descr="Nutri-Score - Calculez facilement et rapidement les valeurs nutritionnelles  avec Apicbase">
            <a:extLst>
              <a:ext uri="{FF2B5EF4-FFF2-40B4-BE49-F238E27FC236}">
                <a16:creationId xmlns:a16="http://schemas.microsoft.com/office/drawing/2014/main" id="{341C363D-B71D-E567-330A-D9C153C1F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" t="6604" r="3784" b="5832"/>
          <a:stretch/>
        </p:blipFill>
        <p:spPr bwMode="auto">
          <a:xfrm>
            <a:off x="7617469" y="9462924"/>
            <a:ext cx="5485112" cy="29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30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7283250" y="461507"/>
            <a:ext cx="983865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Définition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variables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867589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8A83295-041C-7D90-3D8E-52B2281E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29" y="2227232"/>
            <a:ext cx="21277956" cy="110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3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7283250" y="461507"/>
            <a:ext cx="983865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Définition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variables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867589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618F4E29-833F-6A27-20C2-DFACE9B8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798804"/>
            <a:ext cx="20333314" cy="112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941436" y="1263600"/>
            <a:ext cx="16553699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–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Mise en forme des données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C5368540-D6F0-8A4C-2F6A-875E3FB8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64" y="3494633"/>
            <a:ext cx="21118458" cy="89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3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296992" y="262116"/>
            <a:ext cx="1362488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–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Valeurs Manquantes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411453" y="1621478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13D775FB-1EDC-8479-6742-07E34D73F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956" y="1620763"/>
            <a:ext cx="17377158" cy="118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296992" y="262116"/>
            <a:ext cx="1362488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–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Valeurs Manquantes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411453" y="1621478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5D1775-7098-9126-E2D4-3D5077303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371" y="1621478"/>
            <a:ext cx="7022411" cy="113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63D6F97-6842-97E5-B2F2-D12CC104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0681"/>
            <a:ext cx="16241503" cy="95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577528" y="430850"/>
            <a:ext cx="1322259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– Valeurs Aberrantes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73853022-FDAA-786B-7E10-9A419DDE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31" y="2538320"/>
            <a:ext cx="20532833" cy="10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9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577528" y="430850"/>
            <a:ext cx="1322259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– Valeurs Aberrantes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AD6131A-411F-CE3C-0BC5-D2B551916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" y="3224488"/>
            <a:ext cx="23472775" cy="91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577528" y="430850"/>
            <a:ext cx="1322259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– Valeurs Aberrantes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A802206D-CD8F-24BC-01B2-DC2D40FF0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683" y="1788075"/>
            <a:ext cx="16607873" cy="110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1270926" y="14037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ubtitle 2"/>
          <p:cNvSpPr txBox="1">
            <a:spLocks/>
          </p:cNvSpPr>
          <p:nvPr/>
        </p:nvSpPr>
        <p:spPr>
          <a:xfrm>
            <a:off x="10575975" y="11697874"/>
            <a:ext cx="3284559" cy="681279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40"/>
              </a:lnSpc>
            </a:pPr>
            <a:r>
              <a:rPr lang="en-US" sz="3200" b="1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Data Scientist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82049" y="10347616"/>
            <a:ext cx="64724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Thomas AWOUNFOUET</a:t>
            </a:r>
          </a:p>
        </p:txBody>
      </p:sp>
      <p:pic>
        <p:nvPicPr>
          <p:cNvPr id="6" name="Espace réservé pour une image  5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F46445B7-4CD3-55D7-8816-03A0838F84B6}"/>
              </a:ext>
            </a:extLst>
          </p:cNvPr>
          <p:cNvPicPr>
            <a:picLocks noGrp="1" noChangeAspect="1"/>
          </p:cNvPicPr>
          <p:nvPr>
            <p:ph type="pic" sz="quarter" idx="6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r="2149"/>
          <a:stretch>
            <a:fillRect/>
          </a:stretch>
        </p:blipFill>
        <p:spPr>
          <a:xfrm>
            <a:off x="8721573" y="2491655"/>
            <a:ext cx="6934503" cy="6934504"/>
          </a:xfrm>
        </p:spPr>
      </p:pic>
    </p:spTree>
    <p:extLst>
      <p:ext uri="{BB962C8B-B14F-4D97-AF65-F5344CB8AC3E}">
        <p14:creationId xmlns:p14="http://schemas.microsoft.com/office/powerpoint/2010/main" val="21451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577528" y="430850"/>
            <a:ext cx="1322259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– Valeurs Aberrantes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D9E10677-FEFA-8958-3960-2FA67AEB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14" y="2085740"/>
            <a:ext cx="16137421" cy="111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577528" y="430850"/>
            <a:ext cx="1322259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– Valeurs Aberrantes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75D8A5E5-7CF6-6953-E0D1-E66AABA3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38" y="2007229"/>
            <a:ext cx="17031114" cy="1127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3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974805" y="430850"/>
            <a:ext cx="1442805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des valeurs manquantes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FBE360D5-81EF-C4AE-73D3-44EB97EC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70" y="2284181"/>
            <a:ext cx="14639475" cy="102871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DC9ABED-D911-22B0-1CD4-84992BC9A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0" r="69591"/>
          <a:stretch/>
        </p:blipFill>
        <p:spPr>
          <a:xfrm>
            <a:off x="15537815" y="4135299"/>
            <a:ext cx="8839835" cy="72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1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974805" y="430850"/>
            <a:ext cx="1442805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des valeurs manquantes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65D3F65-DEAB-740E-EF84-928EC98F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95" y="2409606"/>
            <a:ext cx="20157365" cy="102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974805" y="430850"/>
            <a:ext cx="1442805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des valeurs manquantes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167813-5BD7-02D1-D3D8-F201B7CE9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3445510"/>
            <a:ext cx="8991600" cy="603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970D072-B324-460E-2907-9E06E150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547" y="3609300"/>
            <a:ext cx="10654758" cy="629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974805" y="430850"/>
            <a:ext cx="1442805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des valeurs manquantes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72FD2B96-9F47-36C3-4B1D-80C7DDC3C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481184"/>
            <a:ext cx="10321926" cy="957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E8B1C4E-20A3-80D5-500C-1375706F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0904" y="3011206"/>
            <a:ext cx="7494271" cy="76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974805" y="430850"/>
            <a:ext cx="1442805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des valeurs manquantes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9D45BE5B-0113-F9BB-1D9E-69825D56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5" y="3809999"/>
            <a:ext cx="23244368" cy="56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1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974805" y="430850"/>
            <a:ext cx="1442805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des valeurs manquantes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E2DFB63-F1AA-4B1D-8AD2-3C1C4ACB2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719" y="2695349"/>
            <a:ext cx="18801715" cy="110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974805" y="430850"/>
            <a:ext cx="1442805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des valeurs manquantes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DA749A72-191D-D6B7-BA1A-A6BA6BD2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882" y="2098861"/>
            <a:ext cx="16653078" cy="104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1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974805" y="430850"/>
            <a:ext cx="1442805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 des valeurs manquantes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838038" y="1788075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C411F17-78B7-35AC-4BAC-5368352D6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953" y="2098861"/>
            <a:ext cx="15475585" cy="109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2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273560" y="0"/>
            <a:ext cx="10123222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4000"/>
                </a:srgbClr>
              </a:gs>
              <a:gs pos="33000">
                <a:srgbClr val="61BEE8">
                  <a:alpha val="69000"/>
                </a:srgbClr>
              </a:gs>
              <a:gs pos="0">
                <a:srgbClr val="0A6FD0">
                  <a:alpha val="51000"/>
                </a:srgbClr>
              </a:gs>
              <a:gs pos="86000">
                <a:srgbClr val="EEC9F7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78870" y="2703715"/>
            <a:ext cx="3033844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Enoncé</a:t>
            </a:r>
          </a:p>
          <a:p>
            <a:pPr algn="ctr"/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503583" y="3575460"/>
            <a:ext cx="13769977" cy="779463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3600" dirty="0"/>
          </a:p>
          <a:p>
            <a:pPr>
              <a:lnSpc>
                <a:spcPct val="200000"/>
              </a:lnSpc>
            </a:pPr>
            <a:r>
              <a:rPr lang="fr-FR" sz="4800" dirty="0"/>
              <a:t>L'Agence nationale de </a:t>
            </a:r>
            <a:r>
              <a:rPr lang="fr-FR" sz="4800" b="1" dirty="0"/>
              <a:t>santé publique en France</a:t>
            </a:r>
            <a:r>
              <a:rPr lang="fr-FR" sz="4800" dirty="0"/>
              <a:t>, Santé publique France souhaite trouver des idées innovantes d’applications en lien avec l'</a:t>
            </a:r>
            <a:r>
              <a:rPr lang="fr-FR" sz="4800" b="1" dirty="0"/>
              <a:t>alimentation</a:t>
            </a:r>
            <a:r>
              <a:rPr lang="fr-FR" sz="4800" dirty="0"/>
              <a:t>. Elle fait un appel à projet.</a:t>
            </a:r>
          </a:p>
          <a:p>
            <a:pPr>
              <a:lnSpc>
                <a:spcPct val="150000"/>
              </a:lnSpc>
            </a:pPr>
            <a:endParaRPr lang="fr-FR" sz="36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048315" y="393327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ce réservé pour une image 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AB3D4B2-045A-0863-6360-CC360A160674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50632" b="6998"/>
          <a:stretch/>
        </p:blipFill>
        <p:spPr>
          <a:xfrm>
            <a:off x="14273560" y="0"/>
            <a:ext cx="10512071" cy="13730494"/>
          </a:xfrm>
        </p:spPr>
      </p:pic>
    </p:spTree>
    <p:extLst>
      <p:ext uri="{BB962C8B-B14F-4D97-AF65-F5344CB8AC3E}">
        <p14:creationId xmlns:p14="http://schemas.microsoft.com/office/powerpoint/2010/main" val="8583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99119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61529" y="4138235"/>
            <a:ext cx="23912945" cy="981775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857250">
              <a:lnSpc>
                <a:spcPct val="25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Univariée</a:t>
            </a:r>
          </a:p>
          <a:p>
            <a:pPr marL="857250" indent="-857250">
              <a:lnSpc>
                <a:spcPct val="25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Bivariée</a:t>
            </a:r>
          </a:p>
          <a:p>
            <a:pPr marL="857250" indent="-857250">
              <a:lnSpc>
                <a:spcPct val="25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Multivariée - ACP</a:t>
            </a:r>
          </a:p>
          <a:p>
            <a:pPr marL="857250" indent="-857250">
              <a:lnSpc>
                <a:spcPct val="25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Modèle de Machine Learning</a:t>
            </a:r>
          </a:p>
          <a:p>
            <a:pPr marL="857250" indent="-857250">
              <a:lnSpc>
                <a:spcPct val="200000"/>
              </a:lnSpc>
              <a:buFontTx/>
              <a:buChar char="-"/>
            </a:pPr>
            <a:endParaRPr lang="fr-FR" sz="60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2813" y="669687"/>
            <a:ext cx="14244862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fr-FR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Analyse Exploratoire</a:t>
            </a:r>
            <a:endParaRPr lang="en-US" sz="12000" b="1" spc="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1056638" y="2870146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44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544277" y="1263600"/>
            <a:ext cx="17348019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Univarié – Variables Catégorielles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66179224-2913-50BC-822C-AB0E47AD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87" y="5190860"/>
            <a:ext cx="9493821" cy="445444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8B0C33-8341-3BB1-851E-39F8825D1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457" y="3175371"/>
            <a:ext cx="8390618" cy="848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80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544277" y="1263600"/>
            <a:ext cx="17348019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Univarié – Variables Catégorielles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A8B8EDBF-4415-2233-0A21-3F34B812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93" y="3821792"/>
            <a:ext cx="9814495" cy="667203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D20862C-77B2-9224-80B2-3B5239BE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887" y="4245018"/>
            <a:ext cx="10335270" cy="684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62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544277" y="1263600"/>
            <a:ext cx="17348019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Univarié – Variables Catégorielles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85815E-521B-4C26-65F9-FF96FDAE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5652" y="2858680"/>
            <a:ext cx="6010164" cy="566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288F8D4-1630-57BF-065A-AF518BEA5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2" r="46550" b="-110"/>
          <a:stretch/>
        </p:blipFill>
        <p:spPr bwMode="auto">
          <a:xfrm>
            <a:off x="8571304" y="7396520"/>
            <a:ext cx="7562323" cy="570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03CF78-5A92-5124-6C90-AA2773956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2" y="3186856"/>
            <a:ext cx="7766757" cy="656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6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627992" y="1263600"/>
            <a:ext cx="17180601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Univarié – Variables Quantitative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667DAB18-83D0-3D44-EE62-C815D4159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4" y="3148142"/>
            <a:ext cx="16202025" cy="981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49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627992" y="1263600"/>
            <a:ext cx="17180601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Univarié – Variables Quantitative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C2817B91-B16A-4F44-77E3-D3BE38E7F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234" y="3645306"/>
            <a:ext cx="13245465" cy="926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55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627992" y="1263600"/>
            <a:ext cx="17180601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Univarié – Variables Quantitative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A70EBBF-E7A1-44E4-1618-4E2EBFFD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72" y="3230387"/>
            <a:ext cx="11191875" cy="914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DD78853-B41C-4AAA-8448-455B03CE2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9" b="2997"/>
          <a:stretch/>
        </p:blipFill>
        <p:spPr bwMode="auto">
          <a:xfrm>
            <a:off x="14904718" y="3230387"/>
            <a:ext cx="8137527" cy="922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90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844049" y="1263600"/>
            <a:ext cx="1674849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Bivarié – Variables Catégorielles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>
            <a:extLst>
              <a:ext uri="{FF2B5EF4-FFF2-40B4-BE49-F238E27FC236}">
                <a16:creationId xmlns:a16="http://schemas.microsoft.com/office/drawing/2014/main" id="{ED42132A-A674-730A-14E0-6E68B42E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16" y="3386275"/>
            <a:ext cx="13144818" cy="937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686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844049" y="1263600"/>
            <a:ext cx="1674849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Bivarié – Variables Catégorielles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FBCB33D-CC65-9426-57B7-6AA72FC0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822" y="5140140"/>
            <a:ext cx="10697143" cy="546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0E7DC57-DFD4-EAA0-F922-E8F540CD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2" y="3767683"/>
            <a:ext cx="12774345" cy="82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2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844049" y="1263600"/>
            <a:ext cx="1674849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Bivarié – Variables Catégorielles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FDF0E7B-E085-4275-7560-53224C18D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120" y="6277114"/>
            <a:ext cx="11495035" cy="587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42290A1-6466-326C-4622-F415CC30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4" y="3271164"/>
            <a:ext cx="12338769" cy="52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9132" y="6969006"/>
            <a:ext cx="24377650" cy="6777745"/>
          </a:xfrm>
          <a:prstGeom prst="rect">
            <a:avLst/>
          </a:prstGeom>
          <a:gradFill flip="none" rotWithShape="1">
            <a:gsLst>
              <a:gs pos="49000">
                <a:schemeClr val="accent4">
                  <a:alpha val="51000"/>
                </a:schemeClr>
              </a:gs>
              <a:gs pos="87000">
                <a:schemeClr val="accent6">
                  <a:alpha val="56000"/>
                </a:schemeClr>
              </a:gs>
              <a:gs pos="15000">
                <a:schemeClr val="accent1">
                  <a:alpha val="45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81089" y="1263600"/>
            <a:ext cx="3274294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Mission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958882" y="3201938"/>
            <a:ext cx="22459886" cy="26239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3600" dirty="0"/>
              <a:t>En tant que </a:t>
            </a:r>
            <a:r>
              <a:rPr lang="fr-FR" sz="3600" b="1" dirty="0"/>
              <a:t>Data Scientist</a:t>
            </a:r>
            <a:r>
              <a:rPr lang="fr-FR" sz="3600" dirty="0"/>
              <a:t>, nous devons trouver une </a:t>
            </a:r>
            <a:r>
              <a:rPr lang="fr-FR" sz="3600" b="1" dirty="0"/>
              <a:t>idée d'application </a:t>
            </a:r>
            <a:r>
              <a:rPr lang="fr-FR" sz="3600" dirty="0"/>
              <a:t>en lien avec </a:t>
            </a:r>
            <a:r>
              <a:rPr lang="fr-FR" sz="3600" b="1" dirty="0"/>
              <a:t>la nutrition </a:t>
            </a:r>
            <a:r>
              <a:rPr lang="fr-FR" sz="3600" dirty="0"/>
              <a:t>et estimer la faisabilité d'exploiter la base de données de l’organisme “</a:t>
            </a:r>
            <a:r>
              <a:rPr lang="fr-FR" sz="3600" b="1" dirty="0"/>
              <a:t>Open Food </a:t>
            </a:r>
            <a:r>
              <a:rPr lang="fr-FR" sz="3600" b="1" dirty="0" err="1"/>
              <a:t>Facts</a:t>
            </a:r>
            <a:r>
              <a:rPr lang="fr-FR" sz="3600" dirty="0"/>
              <a:t>”, contenant des informations sur plus de </a:t>
            </a:r>
            <a:r>
              <a:rPr lang="fr-FR" sz="3600" b="1" dirty="0"/>
              <a:t>deux millions d'aliments</a:t>
            </a:r>
            <a:r>
              <a:rPr lang="fr-FR" sz="3600" dirty="0"/>
              <a:t> pour la réalisation de cette application.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space réservé pour une image 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CAD151-DCDF-4324-0659-65E30D922566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663" b="13663"/>
          <a:stretch>
            <a:fillRect/>
          </a:stretch>
        </p:blipFill>
        <p:spPr>
          <a:xfrm>
            <a:off x="30163" y="6858000"/>
            <a:ext cx="24377650" cy="8402638"/>
          </a:xfrm>
        </p:spPr>
      </p:pic>
    </p:spTree>
    <p:extLst>
      <p:ext uri="{BB962C8B-B14F-4D97-AF65-F5344CB8AC3E}">
        <p14:creationId xmlns:p14="http://schemas.microsoft.com/office/powerpoint/2010/main" val="151119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844049" y="1263600"/>
            <a:ext cx="1674849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Bivarié – Variables Catégorielles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BF0D3DC-919B-ABA4-35F6-47783E432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14" y="3473039"/>
            <a:ext cx="11652885" cy="950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0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844049" y="1263600"/>
            <a:ext cx="1674849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Bivarié – Variables Catégorielles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38D3465-6F04-46BE-489F-80E050145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130" y="2935885"/>
            <a:ext cx="8712835" cy="103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39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728188" y="1263600"/>
            <a:ext cx="1698022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Bivarié – Variables Quantitatives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73974A7A-DEC3-FFFD-7B4C-10E18553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7" y="3498851"/>
            <a:ext cx="21285672" cy="829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7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728188" y="1263600"/>
            <a:ext cx="1698022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Bivarié – Variables Quantitatives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>
            <a:extLst>
              <a:ext uri="{FF2B5EF4-FFF2-40B4-BE49-F238E27FC236}">
                <a16:creationId xmlns:a16="http://schemas.microsoft.com/office/drawing/2014/main" id="{BCB5212D-AED6-0CEE-C9B2-21D813F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080" y="3152139"/>
            <a:ext cx="12253533" cy="1018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83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728188" y="1263600"/>
            <a:ext cx="1698022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Bivarié – Variables Quantitatives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5ADB748-025C-3833-2970-F42EEA4B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917" y="3409998"/>
            <a:ext cx="9949815" cy="99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4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728188" y="1263600"/>
            <a:ext cx="1698022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Bivarié – Variables Quantitatives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7F372853-B4FA-B129-46E0-9342E6538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108" y="3347720"/>
            <a:ext cx="17242052" cy="96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2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7023900" y="1263600"/>
            <a:ext cx="1038880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Multivarié – ACP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132818B-9B49-713E-B1AF-CB719615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88" y="3688085"/>
            <a:ext cx="20829317" cy="84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3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7023900" y="1263600"/>
            <a:ext cx="1038880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 Multivarié – ACP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>
            <a:extLst>
              <a:ext uri="{FF2B5EF4-FFF2-40B4-BE49-F238E27FC236}">
                <a16:creationId xmlns:a16="http://schemas.microsoft.com/office/drawing/2014/main" id="{16DA804F-ECD8-FBF2-26FF-AE124FEC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147" y="3750360"/>
            <a:ext cx="9601200" cy="937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7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2780920" y="1263600"/>
            <a:ext cx="1887478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 de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Regression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–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Prediction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Nutriscore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0B9CBE9-EF6E-9750-0C04-AB3FD998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567" y="3156105"/>
            <a:ext cx="13264515" cy="944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1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2780920" y="1263600"/>
            <a:ext cx="1887478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 de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Regression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–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Prediction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Nutriscore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>
            <a:extLst>
              <a:ext uri="{FF2B5EF4-FFF2-40B4-BE49-F238E27FC236}">
                <a16:creationId xmlns:a16="http://schemas.microsoft.com/office/drawing/2014/main" id="{2A826C82-1818-2A6A-6544-CF0C6F08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0" y="2935885"/>
            <a:ext cx="12328719" cy="100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2E09AF1F-4A7B-644F-ECF1-5C618838A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34" y="5375550"/>
            <a:ext cx="7987665" cy="48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79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61529" y="4544194"/>
            <a:ext cx="23912945" cy="549657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Prédiction du nutri-score pour tous les produits n'ayant pas cette information renseignées </a:t>
            </a:r>
            <a:r>
              <a:rPr lang="fr-FR" dirty="0"/>
              <a:t>: </a:t>
            </a: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L’apposition du Nutri-Score étant facultative sur les produits.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9161" y="1828577"/>
            <a:ext cx="11730840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Idée Application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463480" y="4221868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Nutri-Score - Calculez facilement et rapidement les valeurs nutritionnelles  avec Apicbase">
            <a:extLst>
              <a:ext uri="{FF2B5EF4-FFF2-40B4-BE49-F238E27FC236}">
                <a16:creationId xmlns:a16="http://schemas.microsoft.com/office/drawing/2014/main" id="{F428B414-E9C2-979F-67FC-826F489B9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" t="6604" r="3784" b="5832"/>
          <a:stretch/>
        </p:blipFill>
        <p:spPr bwMode="auto">
          <a:xfrm>
            <a:off x="10280043" y="11153943"/>
            <a:ext cx="2742556" cy="146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2780920" y="1263600"/>
            <a:ext cx="1887478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 de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Regression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–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Prediction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Nutriscore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088B8970-19BA-E254-72D6-DC437913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99" y="3027320"/>
            <a:ext cx="14531095" cy="94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1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54101" y="4707890"/>
            <a:ext cx="8202566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MERCI POUR VOTRE</a:t>
            </a:r>
          </a:p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ATTENTTION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097206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58968" y="11023820"/>
            <a:ext cx="4641014" cy="8811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Aspiring Data Scientist</a:t>
            </a:r>
          </a:p>
        </p:txBody>
      </p:sp>
      <p:sp>
        <p:nvSpPr>
          <p:cNvPr id="32" name="Shape 2527"/>
          <p:cNvSpPr/>
          <p:nvPr/>
        </p:nvSpPr>
        <p:spPr>
          <a:xfrm>
            <a:off x="5286709" y="7551583"/>
            <a:ext cx="1175036" cy="1175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5" name="Espace réservé pour une image  4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3882AB2C-4DAE-8DE2-02C5-68DB11C9E965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r="7463"/>
          <a:stretch>
            <a:fillRect/>
          </a:stretch>
        </p:blipFill>
        <p:spPr/>
      </p:pic>
      <p:sp>
        <p:nvSpPr>
          <p:cNvPr id="15" name="TextBox 61">
            <a:extLst>
              <a:ext uri="{FF2B5EF4-FFF2-40B4-BE49-F238E27FC236}">
                <a16:creationId xmlns:a16="http://schemas.microsoft.com/office/drawing/2014/main" id="{8E950640-B8C3-A82F-3F8D-624607E858E1}"/>
              </a:ext>
            </a:extLst>
          </p:cNvPr>
          <p:cNvSpPr txBox="1"/>
          <p:nvPr/>
        </p:nvSpPr>
        <p:spPr>
          <a:xfrm>
            <a:off x="1437970" y="9979111"/>
            <a:ext cx="9434827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Thomas AWOUNFOUET</a:t>
            </a:r>
          </a:p>
        </p:txBody>
      </p:sp>
    </p:spTree>
    <p:extLst>
      <p:ext uri="{BB962C8B-B14F-4D97-AF65-F5344CB8AC3E}">
        <p14:creationId xmlns:p14="http://schemas.microsoft.com/office/powerpoint/2010/main" val="17294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 flipH="1">
            <a:off x="8207297" y="0"/>
            <a:ext cx="16170352" cy="13716000"/>
          </a:xfrm>
          <a:custGeom>
            <a:avLst/>
            <a:gdLst>
              <a:gd name="connsiteX0" fmla="*/ 18266783 w 18266783"/>
              <a:gd name="connsiteY0" fmla="*/ 0 h 13716000"/>
              <a:gd name="connsiteX1" fmla="*/ 10249056 w 18266783"/>
              <a:gd name="connsiteY1" fmla="*/ 0 h 13716000"/>
              <a:gd name="connsiteX2" fmla="*/ 10139563 w 18266783"/>
              <a:gd name="connsiteY2" fmla="*/ 0 h 13716000"/>
              <a:gd name="connsiteX3" fmla="*/ 0 w 18266783"/>
              <a:gd name="connsiteY3" fmla="*/ 0 h 13716000"/>
              <a:gd name="connsiteX4" fmla="*/ 0 w 18266783"/>
              <a:gd name="connsiteY4" fmla="*/ 13716000 h 13716000"/>
              <a:gd name="connsiteX5" fmla="*/ 2231330 w 18266783"/>
              <a:gd name="connsiteY5" fmla="*/ 13716000 h 13716000"/>
              <a:gd name="connsiteX6" fmla="*/ 10249056 w 18266783"/>
              <a:gd name="connsiteY6" fmla="*/ 13716000 h 13716000"/>
              <a:gd name="connsiteX7" fmla="*/ 10358549 w 18266783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6783" h="13716000">
                <a:moveTo>
                  <a:pt x="18266783" y="0"/>
                </a:moveTo>
                <a:lnTo>
                  <a:pt x="10249056" y="0"/>
                </a:lnTo>
                <a:lnTo>
                  <a:pt x="10139563" y="0"/>
                </a:lnTo>
                <a:lnTo>
                  <a:pt x="0" y="0"/>
                </a:lnTo>
                <a:lnTo>
                  <a:pt x="0" y="13716000"/>
                </a:lnTo>
                <a:lnTo>
                  <a:pt x="2231330" y="13716000"/>
                </a:lnTo>
                <a:lnTo>
                  <a:pt x="10249056" y="13716000"/>
                </a:lnTo>
                <a:lnTo>
                  <a:pt x="10358549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867" y="5263461"/>
            <a:ext cx="8868390" cy="3189078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</a:t>
            </a:r>
          </a:p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de Travail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77229" y="888995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61437D6-AEBF-8A81-32E3-5D0AFA5F505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749" r="10749"/>
          <a:stretch>
            <a:fillRect/>
          </a:stretch>
        </p:blipFill>
        <p:spPr>
          <a:xfrm>
            <a:off x="8428969" y="0"/>
            <a:ext cx="16170352" cy="13716000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EBE369-6C86-6C76-A8D1-ABDF39CF45E3}"/>
              </a:ext>
            </a:extLst>
          </p:cNvPr>
          <p:cNvSpPr txBox="1"/>
          <p:nvPr/>
        </p:nvSpPr>
        <p:spPr>
          <a:xfrm>
            <a:off x="8428969" y="13716000"/>
            <a:ext cx="16170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www.duperrin.com/english/2017/01/17/digital-workplace-fragmented-integrated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-sa/3.0/"/>
              </a:rPr>
              <a:t>CC BY-SA-NC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205919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2" y="8179018"/>
            <a:ext cx="21111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2" y="8113782"/>
            <a:ext cx="25135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00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51971" y="1263600"/>
            <a:ext cx="953254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 de Travail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79" y="8024574"/>
            <a:ext cx="890402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7" y="8076841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C0C5C9-FED9-2EC2-8A5B-413B3BCB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332" y="6375952"/>
            <a:ext cx="2395487" cy="2395487"/>
          </a:xfrm>
          <a:prstGeom prst="rect">
            <a:avLst/>
          </a:prstGeom>
        </p:spPr>
      </p:pic>
      <p:pic>
        <p:nvPicPr>
          <p:cNvPr id="7" name="Image 6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0E838084-5021-6F80-9E5E-FFA98C023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04236" y="6462444"/>
            <a:ext cx="3784600" cy="222250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DA30F1A-487D-0293-0BDA-0BBE870D4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020605" y="3579962"/>
            <a:ext cx="4499703" cy="1781294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EE46FB3-9BA6-FD22-FE32-7CFDB482E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3493176" y="8613586"/>
            <a:ext cx="5690815" cy="1043316"/>
          </a:xfrm>
          <a:prstGeom prst="rect">
            <a:avLst/>
          </a:prstGeom>
        </p:spPr>
      </p:pic>
      <p:pic>
        <p:nvPicPr>
          <p:cNvPr id="1026" name="Picture 2" descr="seaborn: statistical data visualization — seaborn 0.11.2 documentation">
            <a:extLst>
              <a:ext uri="{FF2B5EF4-FFF2-40B4-BE49-F238E27FC236}">
                <a16:creationId xmlns:a16="http://schemas.microsoft.com/office/drawing/2014/main" id="{4CACBCED-2EFA-81B2-83FC-361003F0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583" y="5035026"/>
            <a:ext cx="533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A5341EC-AA12-916C-12A0-D3594A7F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148" y="5985730"/>
            <a:ext cx="38862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D164FB8-F59A-4532-09EF-A688EAC7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07" y="6632503"/>
            <a:ext cx="1882383" cy="18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bout statsmodels — statsmodels">
            <a:extLst>
              <a:ext uri="{FF2B5EF4-FFF2-40B4-BE49-F238E27FC236}">
                <a16:creationId xmlns:a16="http://schemas.microsoft.com/office/drawing/2014/main" id="{7286C22D-B2DB-0624-32D5-33C0EDE7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56" y="10114408"/>
            <a:ext cx="33528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>
            <a:gsLst>
              <a:gs pos="0">
                <a:srgbClr val="009CDB">
                  <a:alpha val="62000"/>
                </a:srgbClr>
              </a:gs>
              <a:gs pos="10000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fr-FR" dirty="0"/>
              <a:t>Base de données sur plus de deux millions les produits alimentaires.</a:t>
            </a:r>
          </a:p>
          <a:p>
            <a:pPr algn="ctr">
              <a:lnSpc>
                <a:spcPct val="200000"/>
              </a:lnSpc>
            </a:pPr>
            <a:r>
              <a:rPr lang="fr-FR" dirty="0"/>
              <a:t> L’organisme Open Food </a:t>
            </a:r>
            <a:r>
              <a:rPr lang="fr-FR" dirty="0" err="1"/>
              <a:t>Facts</a:t>
            </a:r>
            <a:r>
              <a:rPr lang="fr-FR" dirty="0"/>
              <a:t> est une base de données de produits alimentaires avec des ingrédients, des allergènes, des informations nutritionnelles et toutes les informations que nous pouvons trouver sur les étiquettes des produits.</a:t>
            </a:r>
          </a:p>
          <a:p>
            <a:pPr algn="ctr">
              <a:lnSpc>
                <a:spcPct val="200000"/>
              </a:lnSpc>
            </a:pP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5233564" y="1860290"/>
            <a:ext cx="16102436" cy="92333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Présentation</a:t>
            </a:r>
            <a:r>
              <a:rPr lang="en-US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du Jeu de </a:t>
            </a:r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02625" y="12134202"/>
            <a:ext cx="8766054" cy="64633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200" b="1" spc="1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Source : Open Food Facts</a:t>
            </a:r>
          </a:p>
        </p:txBody>
      </p:sp>
    </p:spTree>
    <p:extLst>
      <p:ext uri="{BB962C8B-B14F-4D97-AF65-F5344CB8AC3E}">
        <p14:creationId xmlns:p14="http://schemas.microsoft.com/office/powerpoint/2010/main" val="375601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efault Theme">
  <a:themeElements>
    <a:clrScheme name="Startup Company Gradient Light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09CDA"/>
      </a:accent1>
      <a:accent2>
        <a:srgbClr val="00B4D9"/>
      </a:accent2>
      <a:accent3>
        <a:srgbClr val="3BC9DF"/>
      </a:accent3>
      <a:accent4>
        <a:srgbClr val="4BD9E1"/>
      </a:accent4>
      <a:accent5>
        <a:srgbClr val="6DDFE7"/>
      </a:accent5>
      <a:accent6>
        <a:srgbClr val="A6E8EC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37842</TotalTime>
  <Words>545</Words>
  <Application>Microsoft Macintosh PowerPoint</Application>
  <PresentationFormat>Personnalisé</PresentationFormat>
  <Paragraphs>129</Paragraphs>
  <Slides>61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9" baseType="lpstr">
      <vt:lpstr>Arial</vt:lpstr>
      <vt:lpstr>Calibri</vt:lpstr>
      <vt:lpstr>Lato Light</vt:lpstr>
      <vt:lpstr>Montserrat Hairline</vt:lpstr>
      <vt:lpstr>Open Sans</vt:lpstr>
      <vt:lpstr>Open Sans Light</vt:lpstr>
      <vt:lpstr>Open Sans Semibold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</dc:title>
  <dc:subject/>
  <dc:creator>Slidepro Design</dc:creator>
  <cp:keywords/>
  <dc:description/>
  <cp:lastModifiedBy>Thomas's Awf Notes</cp:lastModifiedBy>
  <cp:revision>6828</cp:revision>
  <dcterms:created xsi:type="dcterms:W3CDTF">2014-11-12T21:47:38Z</dcterms:created>
  <dcterms:modified xsi:type="dcterms:W3CDTF">2022-06-02T15:50:38Z</dcterms:modified>
  <cp:category/>
</cp:coreProperties>
</file>